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6" r:id="rId2"/>
    <p:sldId id="258" r:id="rId3"/>
    <p:sldId id="257" r:id="rId4"/>
    <p:sldId id="273" r:id="rId5"/>
    <p:sldId id="260" r:id="rId6"/>
    <p:sldId id="272" r:id="rId7"/>
    <p:sldId id="261" r:id="rId8"/>
    <p:sldId id="274" r:id="rId9"/>
    <p:sldId id="276" r:id="rId10"/>
    <p:sldId id="275" r:id="rId11"/>
    <p:sldId id="277" r:id="rId12"/>
    <p:sldId id="26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54" y="13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EED8-A1FE-4DEB-B721-F52641A93E23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F7C65-5D66-4634-A207-71B11A78B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825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EED8-A1FE-4DEB-B721-F52641A93E23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F7C65-5D66-4634-A207-71B11A78B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81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EED8-A1FE-4DEB-B721-F52641A93E23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F7C65-5D66-4634-A207-71B11A78B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429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EED8-A1FE-4DEB-B721-F52641A93E23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F7C65-5D66-4634-A207-71B11A78B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45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EED8-A1FE-4DEB-B721-F52641A93E23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F7C65-5D66-4634-A207-71B11A78B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634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EED8-A1FE-4DEB-B721-F52641A93E23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F7C65-5D66-4634-A207-71B11A78B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51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EED8-A1FE-4DEB-B721-F52641A93E23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F7C65-5D66-4634-A207-71B11A78B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422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EED8-A1FE-4DEB-B721-F52641A93E23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F7C65-5D66-4634-A207-71B11A78B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509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EED8-A1FE-4DEB-B721-F52641A93E23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F7C65-5D66-4634-A207-71B11A78B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193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EED8-A1FE-4DEB-B721-F52641A93E23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F7C65-5D66-4634-A207-71B11A78B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412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8EED8-A1FE-4DEB-B721-F52641A93E23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F7C65-5D66-4634-A207-71B11A78B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929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8EED8-A1FE-4DEB-B721-F52641A93E23}" type="datetimeFigureOut">
              <a:rPr lang="ru-RU" smtClean="0"/>
              <a:t>30.01.2024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F7C65-5D66-4634-A207-71B11A78B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273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kahoot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myhandmade.com.ua/yak-namalyuvaty-zamok-poetapno-krasyvyj-malyunok-olivtsem-spravzhnogo-zamku/4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sam30sam37/28-01-1d26a66hkiq6li4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quickdraw.withgoogle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us.org.ua/news/mon-zatverdylo-novu-kontseptsiyu-patriotychnogo-vyhovannya/" TargetMode="External"/><Relationship Id="rId2" Type="http://schemas.openxmlformats.org/officeDocument/2006/relationships/hyperlink" Target="https://naurok.com.ua/formuvannya-nacionalno-svidomosti-shkolyariv-na-urokah-obrazotvorchogo-mistectva-61528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ptchat.in.ua/stvoryujte-vlasni-pisni-za-dopomogoyu-suno-i-microsoft-copilot/" TargetMode="External"/><Relationship Id="rId5" Type="http://schemas.openxmlformats.org/officeDocument/2006/relationships/hyperlink" Target="https://forkids.org.ua/shkola/virshi-pro-zsu-dytyachi-virshi-pro-zahysnykiv-ukrayiny/" TargetMode="External"/><Relationship Id="rId4" Type="http://schemas.openxmlformats.org/officeDocument/2006/relationships/hyperlink" Target="https://forkids.org.ua/rozmalovky/malyunky-dlya-zsu-34-bezkoshtovni-shablony-dlya-druk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on.gov.ua/ua/npa/pro-deyaki-pitannya-nacionalno-patriotichnogo-vihovannya-v-zakladah-osviti-ukrayini-ta-viznannya-takim-sho-vtrativ-chinnist-nakazu-ministerstva-osviti-i-nauki-ukrayini-vid-16062015-641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orkids.org.ua/rozmalovky/malyunky-dlya-zsu-34-bezkoshtovni-shablony-dlya-druk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eta.dreamstudio.ai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genial.ly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s://app.genial.ly/editor/65b16f280c835f00145ff346" TargetMode="External"/><Relationship Id="rId4" Type="http://schemas.openxmlformats.org/officeDocument/2006/relationships/hyperlink" Target="https://myhandmade.com.ua/yak-namalyuvaty-zamok-poetapno-krasyvyj-malyunok-olivtsem-spravzhnogo-zamku/4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074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" r="75972"/>
          <a:stretch/>
        </p:blipFill>
        <p:spPr>
          <a:xfrm>
            <a:off x="10498347" y="-8784"/>
            <a:ext cx="1693653" cy="688482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543550" y="404484"/>
            <a:ext cx="502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hlinkClick r:id="rId3"/>
              </a:rPr>
              <a:t>https://kahoot.com</a:t>
            </a:r>
            <a:r>
              <a:rPr lang="en-US" sz="3200" dirty="0" smtClean="0">
                <a:hlinkClick r:id="rId3"/>
              </a:rPr>
              <a:t>/</a:t>
            </a:r>
            <a:r>
              <a:rPr lang="uk-UA" sz="3200" dirty="0" smtClean="0"/>
              <a:t> </a:t>
            </a:r>
            <a:endParaRPr lang="uk-UA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49316" y="1910136"/>
            <a:ext cx="101758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uk-UA" sz="3200" dirty="0" smtClean="0"/>
              <a:t>актуалізація, повторення;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uk-UA" sz="3200" dirty="0" smtClean="0"/>
              <a:t>рефлексія, закріплення;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uk-UA" sz="3200" dirty="0" smtClean="0"/>
              <a:t>формувальне, тематичне та семестрове оцінювання;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54117" y="281374"/>
            <a:ext cx="20219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 smtClean="0"/>
              <a:t>Kahoot</a:t>
            </a:r>
            <a:endParaRPr lang="uk-UA" sz="4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05043" y="5799772"/>
            <a:ext cx="6077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  https</a:t>
            </a:r>
            <a:r>
              <a:rPr lang="en-US" dirty="0">
                <a:hlinkClick r:id="rId4"/>
              </a:rPr>
              <a:t>://myhandmade.com.ua/yak-namalyuvaty-zamok-poetapno-krasyvyj-malyunok-olivtsem-spravzhnogo-zamku/4</a:t>
            </a:r>
            <a:r>
              <a:rPr lang="en-US" dirty="0" smtClean="0">
                <a:hlinkClick r:id="rId4"/>
              </a:rPr>
              <a:t>/</a:t>
            </a:r>
            <a:r>
              <a:rPr lang="uk-UA" dirty="0" smtClean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9519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" r="75972"/>
          <a:stretch/>
        </p:blipFill>
        <p:spPr>
          <a:xfrm>
            <a:off x="10498347" y="-8784"/>
            <a:ext cx="1693653" cy="688482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05200" y="404484"/>
            <a:ext cx="70675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hlinkClick r:id="rId3"/>
              </a:rPr>
              <a:t>https://</a:t>
            </a:r>
            <a:r>
              <a:rPr lang="en-US" sz="3200" dirty="0" smtClean="0">
                <a:hlinkClick r:id="rId3"/>
              </a:rPr>
              <a:t>padlet.com/sam30sam37/28-01-1d26a66hkiq6li4l</a:t>
            </a:r>
            <a:r>
              <a:rPr lang="uk-UA" sz="3200" dirty="0" smtClean="0"/>
              <a:t> </a:t>
            </a:r>
            <a:endParaRPr lang="uk-UA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87367" y="586174"/>
            <a:ext cx="33654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/>
              <a:t>Звіт </a:t>
            </a:r>
            <a:r>
              <a:rPr lang="en-US" sz="4800" b="1" dirty="0" smtClean="0"/>
              <a:t>PADLET</a:t>
            </a:r>
            <a:endParaRPr lang="uk-UA" sz="4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05199" y="4157870"/>
            <a:ext cx="67550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hlinkClick r:id="rId4"/>
              </a:rPr>
              <a:t>https://quickdraw.withgoogle.com</a:t>
            </a:r>
            <a:r>
              <a:rPr lang="en-US" sz="3600" dirty="0" smtClean="0">
                <a:hlinkClick r:id="rId4"/>
              </a:rPr>
              <a:t>/</a:t>
            </a:r>
            <a:r>
              <a:rPr lang="en-US" sz="3600" dirty="0" smtClean="0"/>
              <a:t> </a:t>
            </a:r>
            <a:endParaRPr lang="uk-UA" sz="3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5960" y="3326874"/>
            <a:ext cx="31273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/>
              <a:t>Бонус</a:t>
            </a:r>
          </a:p>
          <a:p>
            <a:r>
              <a:rPr lang="uk-UA" sz="4800" b="1" dirty="0" smtClean="0"/>
              <a:t>Швидко малюй!</a:t>
            </a:r>
            <a:endParaRPr lang="uk-UA" sz="4800" b="1" dirty="0"/>
          </a:p>
        </p:txBody>
      </p:sp>
    </p:spTree>
    <p:extLst>
      <p:ext uri="{BB962C8B-B14F-4D97-AF65-F5344CB8AC3E}">
        <p14:creationId xmlns:p14="http://schemas.microsoft.com/office/powerpoint/2010/main" val="186119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155" y="294641"/>
            <a:ext cx="5243132" cy="712789"/>
          </a:xfrm>
        </p:spPr>
        <p:txBody>
          <a:bodyPr>
            <a:normAutofit fontScale="90000"/>
          </a:bodyPr>
          <a:lstStyle/>
          <a:p>
            <a:r>
              <a:rPr lang="uk-UA" sz="2400" b="1" dirty="0"/>
              <a:t>ПОСИЛАННЯ НА ВИКОРИСТАНІ ДЖЕРЕЛА</a:t>
            </a:r>
            <a:r>
              <a:rPr lang="en-US" sz="2400" b="1" dirty="0"/>
              <a:t> </a:t>
            </a:r>
            <a:r>
              <a:rPr lang="uk-UA" sz="2400" b="1" dirty="0"/>
              <a:t>: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855" y="982030"/>
            <a:ext cx="11165745" cy="5122863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naurok.com.ua/formuvannya-nacionalno-svidomosti-shkolyariv-na-urokah-obrazotvorchogo-mistectva-61528.html</a:t>
            </a:r>
            <a:endParaRPr lang="uk-UA" dirty="0" smtClean="0"/>
          </a:p>
          <a:p>
            <a:r>
              <a:rPr lang="en-US" dirty="0">
                <a:hlinkClick r:id="rId3"/>
              </a:rPr>
              <a:t>https://nus.org.ua/news/mon-zatverdylo-novu-kontseptsiyu-patriotychnogo-vyhovannya</a:t>
            </a:r>
            <a:r>
              <a:rPr lang="en-US" dirty="0" smtClean="0">
                <a:hlinkClick r:id="rId3"/>
              </a:rPr>
              <a:t>/</a:t>
            </a:r>
            <a:r>
              <a:rPr lang="uk-UA" dirty="0" smtClean="0"/>
              <a:t> </a:t>
            </a:r>
          </a:p>
          <a:p>
            <a:r>
              <a:rPr lang="en-US" dirty="0">
                <a:hlinkClick r:id="rId4"/>
              </a:rPr>
              <a:t>https://forkids.org.ua/rozmalovky/malyunky-dlya-zsu-34-bezkoshtovni-shablony-dlya-druku</a:t>
            </a:r>
            <a:r>
              <a:rPr lang="en-US" dirty="0" smtClean="0">
                <a:hlinkClick r:id="rId4"/>
              </a:rPr>
              <a:t>/</a:t>
            </a:r>
            <a:r>
              <a:rPr lang="uk-UA" dirty="0" smtClean="0"/>
              <a:t> </a:t>
            </a:r>
          </a:p>
          <a:p>
            <a:r>
              <a:rPr lang="en-US" dirty="0">
                <a:hlinkClick r:id="rId5"/>
              </a:rPr>
              <a:t>https://forkids.org.ua/shkola/virshi-pro-zsu-dytyachi-virshi-pro-zahysnykiv-ukrayiny</a:t>
            </a:r>
            <a:r>
              <a:rPr lang="en-US" dirty="0" smtClean="0">
                <a:hlinkClick r:id="rId5"/>
              </a:rPr>
              <a:t>/</a:t>
            </a:r>
            <a:r>
              <a:rPr lang="uk-UA" dirty="0" smtClean="0"/>
              <a:t> </a:t>
            </a:r>
          </a:p>
          <a:p>
            <a:r>
              <a:rPr lang="en-US" u="sng" dirty="0">
                <a:hlinkClick r:id="rId6"/>
              </a:rPr>
              <a:t>https://</a:t>
            </a:r>
            <a:r>
              <a:rPr lang="en-US" u="sng" dirty="0" smtClean="0">
                <a:hlinkClick r:id="rId6"/>
              </a:rPr>
              <a:t>beta.dreamstudio.ai/generate</a:t>
            </a:r>
          </a:p>
          <a:p>
            <a:endParaRPr lang="ru-RU" u="sng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2870314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4520" y="787908"/>
            <a:ext cx="6318504" cy="2907792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uk-UA" sz="2800" b="1" dirty="0"/>
              <a:t>В Україні малюю пейзажі, бо страшенно люблю цю землю. Я в жодній країні не намалював пейзажу – ні австралійського, ні американського, ні голландського </a:t>
            </a:r>
            <a:r>
              <a:rPr lang="uk-UA" sz="2800" b="1" dirty="0" smtClean="0"/>
              <a:t>.</a:t>
            </a:r>
            <a:br>
              <a:rPr lang="uk-UA" sz="2800" b="1" dirty="0" smtClean="0"/>
            </a:br>
            <a:r>
              <a:rPr lang="uk-UA" sz="2800" b="1" dirty="0"/>
              <a:t/>
            </a:r>
            <a:br>
              <a:rPr lang="uk-UA" sz="2800" b="1" dirty="0"/>
            </a:br>
            <a:r>
              <a:rPr lang="uk-UA" sz="2800" b="1" dirty="0" smtClean="0"/>
              <a:t>Іван Марчук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0" t="15926" r="9938" b="14629"/>
          <a:stretch/>
        </p:blipFill>
        <p:spPr bwMode="auto">
          <a:xfrm>
            <a:off x="0" y="0"/>
            <a:ext cx="5600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44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878" y="485776"/>
            <a:ext cx="5929122" cy="574357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dirty="0" err="1" smtClean="0">
                <a:latin typeface="Century Schoolbook" panose="02040604050505020304" pitchFamily="18" charset="0"/>
              </a:rPr>
              <a:t>Формування</a:t>
            </a:r>
            <a:r>
              <a:rPr lang="ru-RU" sz="4000" b="1" dirty="0" smtClean="0">
                <a:latin typeface="Century Schoolbook" panose="02040604050505020304" pitchFamily="18" charset="0"/>
              </a:rPr>
              <a:t> </a:t>
            </a:r>
            <a:r>
              <a:rPr lang="ru-RU" sz="4000" b="1" dirty="0" err="1" smtClean="0">
                <a:latin typeface="Century Schoolbook" panose="02040604050505020304" pitchFamily="18" charset="0"/>
              </a:rPr>
              <a:t>національної</a:t>
            </a:r>
            <a:r>
              <a:rPr lang="ru-RU" sz="4000" b="1" dirty="0" smtClean="0">
                <a:latin typeface="Century Schoolbook" panose="02040604050505020304" pitchFamily="18" charset="0"/>
              </a:rPr>
              <a:t> </a:t>
            </a:r>
            <a:r>
              <a:rPr lang="ru-RU" sz="4000" b="1" dirty="0" err="1" smtClean="0">
                <a:latin typeface="Century Schoolbook" panose="02040604050505020304" pitchFamily="18" charset="0"/>
              </a:rPr>
              <a:t>свідомості</a:t>
            </a:r>
            <a:r>
              <a:rPr lang="ru-RU" sz="4000" b="1" dirty="0" smtClean="0">
                <a:latin typeface="Century Schoolbook" panose="02040604050505020304" pitchFamily="18" charset="0"/>
              </a:rPr>
              <a:t> на уроках </a:t>
            </a:r>
            <a:r>
              <a:rPr lang="ru-RU" sz="4000" b="1" dirty="0" err="1" smtClean="0">
                <a:latin typeface="Century Schoolbook" panose="02040604050505020304" pitchFamily="18" charset="0"/>
              </a:rPr>
              <a:t>образотворчого</a:t>
            </a:r>
            <a:r>
              <a:rPr lang="ru-RU" sz="4000" b="1" dirty="0" smtClean="0">
                <a:latin typeface="Century Schoolbook" panose="02040604050505020304" pitchFamily="18" charset="0"/>
              </a:rPr>
              <a:t> </a:t>
            </a:r>
            <a:r>
              <a:rPr lang="ru-RU" sz="4000" b="1" dirty="0" err="1" smtClean="0">
                <a:latin typeface="Century Schoolbook" panose="02040604050505020304" pitchFamily="18" charset="0"/>
              </a:rPr>
              <a:t>мистецтва</a:t>
            </a:r>
            <a:endParaRPr lang="ru-RU" sz="4000" dirty="0">
              <a:latin typeface="Century Schoolbook" panose="020406040505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2" r="8799" b="4522"/>
          <a:stretch/>
        </p:blipFill>
        <p:spPr>
          <a:xfrm>
            <a:off x="6205905" y="0"/>
            <a:ext cx="5986096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585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H="1">
            <a:off x="8830485" y="0"/>
            <a:ext cx="3361513" cy="686590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15567" y="139101"/>
            <a:ext cx="85089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hlinkClick r:id="rId3"/>
              </a:rPr>
              <a:t>Наказом</a:t>
            </a:r>
            <a:r>
              <a:rPr lang="ru-RU" sz="3000" dirty="0"/>
              <a:t> МОН </a:t>
            </a:r>
            <a:r>
              <a:rPr lang="ru-RU" sz="3000" dirty="0" err="1"/>
              <a:t>затверджено</a:t>
            </a:r>
            <a:r>
              <a:rPr lang="ru-RU" sz="3000" dirty="0"/>
              <a:t> заходи </a:t>
            </a:r>
            <a:r>
              <a:rPr lang="ru-RU" sz="3000" dirty="0" err="1"/>
              <a:t>щодо</a:t>
            </a:r>
            <a:r>
              <a:rPr lang="ru-RU" sz="3000" dirty="0"/>
              <a:t> </a:t>
            </a:r>
            <a:r>
              <a:rPr lang="ru-RU" sz="3000" dirty="0" err="1"/>
              <a:t>реалізації</a:t>
            </a:r>
            <a:r>
              <a:rPr lang="ru-RU" sz="3000" dirty="0"/>
              <a:t> </a:t>
            </a:r>
            <a:r>
              <a:rPr lang="ru-RU" sz="3000" dirty="0" err="1"/>
              <a:t>Концепції</a:t>
            </a:r>
            <a:r>
              <a:rPr lang="ru-RU" sz="3000" dirty="0"/>
              <a:t> </a:t>
            </a:r>
            <a:r>
              <a:rPr lang="ru-RU" sz="3000" dirty="0" err="1"/>
              <a:t>національно-патріотичного</a:t>
            </a:r>
            <a:r>
              <a:rPr lang="ru-RU" sz="3000" dirty="0"/>
              <a:t> </a:t>
            </a:r>
            <a:r>
              <a:rPr lang="ru-RU" sz="3000" dirty="0" err="1"/>
              <a:t>виховання</a:t>
            </a:r>
            <a:r>
              <a:rPr lang="ru-RU" sz="3000" dirty="0"/>
              <a:t> в </a:t>
            </a:r>
            <a:r>
              <a:rPr lang="ru-RU" sz="3000" dirty="0" err="1"/>
              <a:t>системі</a:t>
            </a:r>
            <a:r>
              <a:rPr lang="ru-RU" sz="3000" dirty="0"/>
              <a:t> </a:t>
            </a:r>
            <a:r>
              <a:rPr lang="ru-RU" sz="3000" dirty="0" err="1"/>
              <a:t>освіти</a:t>
            </a:r>
            <a:r>
              <a:rPr lang="ru-RU" sz="3000" dirty="0"/>
              <a:t> </a:t>
            </a:r>
            <a:r>
              <a:rPr lang="ru-RU" sz="3000" dirty="0" err="1" smtClean="0"/>
              <a:t>України</a:t>
            </a:r>
            <a:r>
              <a:rPr lang="ru-RU" sz="3000" dirty="0" smtClean="0"/>
              <a:t> до 2025 року</a:t>
            </a:r>
            <a:endParaRPr lang="ru-RU" sz="3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6620" y="1821971"/>
            <a:ext cx="806686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/>
              <a:t>- </a:t>
            </a:r>
            <a:r>
              <a:rPr lang="ru-RU" sz="2000" dirty="0" err="1" smtClean="0"/>
              <a:t>удосконалення</a:t>
            </a:r>
            <a:r>
              <a:rPr lang="ru-RU" sz="2000" dirty="0" smtClean="0"/>
              <a:t> </a:t>
            </a:r>
            <a:r>
              <a:rPr lang="ru-RU" sz="2000" dirty="0"/>
              <a:t>нормативно-</a:t>
            </a:r>
            <a:r>
              <a:rPr lang="ru-RU" sz="2000" dirty="0" err="1"/>
              <a:t>правової</a:t>
            </a:r>
            <a:r>
              <a:rPr lang="ru-RU" sz="2000" dirty="0"/>
              <a:t> </a:t>
            </a:r>
            <a:r>
              <a:rPr lang="ru-RU" sz="2000" dirty="0" err="1"/>
              <a:t>бази</a:t>
            </a:r>
            <a:r>
              <a:rPr lang="ru-RU" sz="2000" dirty="0"/>
              <a:t> </a:t>
            </a:r>
            <a:r>
              <a:rPr lang="ru-RU" sz="2000" dirty="0" err="1"/>
              <a:t>щодо</a:t>
            </a:r>
            <a:r>
              <a:rPr lang="ru-RU" sz="2000" dirty="0"/>
              <a:t> </a:t>
            </a:r>
            <a:r>
              <a:rPr lang="ru-RU" sz="2000" dirty="0" err="1"/>
              <a:t>національно-патріотичного</a:t>
            </a:r>
            <a:r>
              <a:rPr lang="ru-RU" sz="2000" dirty="0"/>
              <a:t> </a:t>
            </a:r>
            <a:r>
              <a:rPr lang="ru-RU" sz="2000" dirty="0" err="1"/>
              <a:t>виховання</a:t>
            </a:r>
            <a:r>
              <a:rPr lang="ru-RU" sz="2000" dirty="0"/>
              <a:t> (</a:t>
            </a:r>
            <a:r>
              <a:rPr lang="ru-RU" sz="2000" dirty="0" err="1"/>
              <a:t>зокрема</a:t>
            </a:r>
            <a:r>
              <a:rPr lang="ru-RU" sz="2000" dirty="0"/>
              <a:t>, </a:t>
            </a:r>
            <a:r>
              <a:rPr lang="ru-RU" sz="2000" dirty="0" err="1"/>
              <a:t>розроблення</a:t>
            </a:r>
            <a:r>
              <a:rPr lang="ru-RU" sz="2000" dirty="0"/>
              <a:t> </a:t>
            </a:r>
            <a:r>
              <a:rPr lang="ru-RU" sz="2000" dirty="0" err="1"/>
              <a:t>законопроєкту</a:t>
            </a:r>
            <a:r>
              <a:rPr lang="ru-RU" sz="2000" dirty="0"/>
              <a:t> “Про </a:t>
            </a:r>
            <a:r>
              <a:rPr lang="ru-RU" sz="2000" dirty="0" err="1"/>
              <a:t>національно-патріотичне</a:t>
            </a:r>
            <a:r>
              <a:rPr lang="ru-RU" sz="2000" dirty="0"/>
              <a:t> </a:t>
            </a:r>
            <a:r>
              <a:rPr lang="ru-RU" sz="2000" dirty="0" err="1"/>
              <a:t>виховання</a:t>
            </a:r>
            <a:r>
              <a:rPr lang="ru-RU" sz="2000" dirty="0"/>
              <a:t>”);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- </a:t>
            </a:r>
            <a:r>
              <a:rPr lang="ru-RU" sz="2000" dirty="0" err="1" smtClean="0"/>
              <a:t>створення</a:t>
            </a:r>
            <a:r>
              <a:rPr lang="ru-RU" sz="2000" dirty="0" smtClean="0"/>
              <a:t> </a:t>
            </a:r>
            <a:r>
              <a:rPr lang="ru-RU" sz="2000" dirty="0" err="1"/>
              <a:t>соціально-педагогічних</a:t>
            </a:r>
            <a:r>
              <a:rPr lang="ru-RU" sz="2000" dirty="0"/>
              <a:t> умов для </a:t>
            </a:r>
            <a:r>
              <a:rPr lang="ru-RU" sz="2000" dirty="0" err="1"/>
              <a:t>реалізації</a:t>
            </a:r>
            <a:r>
              <a:rPr lang="ru-RU" sz="2000" dirty="0"/>
              <a:t> </a:t>
            </a:r>
            <a:r>
              <a:rPr lang="ru-RU" sz="2000" dirty="0" err="1"/>
              <a:t>національно-патріотичного</a:t>
            </a:r>
            <a:r>
              <a:rPr lang="ru-RU" sz="2000" dirty="0"/>
              <a:t> </a:t>
            </a:r>
            <a:r>
              <a:rPr lang="ru-RU" sz="2000" dirty="0" err="1"/>
              <a:t>виховання</a:t>
            </a:r>
            <a:r>
              <a:rPr lang="ru-RU" sz="2000" dirty="0"/>
              <a:t>;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- </a:t>
            </a:r>
            <a:r>
              <a:rPr lang="ru-RU" sz="2000" dirty="0" err="1" smtClean="0"/>
              <a:t>зміни</a:t>
            </a:r>
            <a:r>
              <a:rPr lang="ru-RU" sz="2000" dirty="0" smtClean="0"/>
              <a:t> </a:t>
            </a:r>
            <a:r>
              <a:rPr lang="ru-RU" sz="2000" dirty="0" err="1"/>
              <a:t>змісту</a:t>
            </a:r>
            <a:r>
              <a:rPr lang="ru-RU" sz="2000" dirty="0"/>
              <a:t> й </a:t>
            </a:r>
            <a:r>
              <a:rPr lang="ru-RU" sz="2000" dirty="0" err="1"/>
              <a:t>форми</a:t>
            </a:r>
            <a:r>
              <a:rPr lang="ru-RU" sz="2000" dirty="0"/>
              <a:t> </a:t>
            </a:r>
            <a:r>
              <a:rPr lang="ru-RU" sz="2000" dirty="0" err="1"/>
              <a:t>національно-патріотичного</a:t>
            </a:r>
            <a:r>
              <a:rPr lang="ru-RU" sz="2000" dirty="0"/>
              <a:t> </a:t>
            </a:r>
            <a:r>
              <a:rPr lang="ru-RU" sz="2000" dirty="0" err="1"/>
              <a:t>виховання</a:t>
            </a:r>
            <a:r>
              <a:rPr lang="ru-RU" sz="2000" dirty="0"/>
              <a:t>;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- </a:t>
            </a:r>
            <a:r>
              <a:rPr lang="ru-RU" sz="2000" dirty="0" err="1" smtClean="0"/>
              <a:t>організації</a:t>
            </a:r>
            <a:r>
              <a:rPr lang="ru-RU" sz="2000" dirty="0" smtClean="0"/>
              <a:t> </a:t>
            </a:r>
            <a:r>
              <a:rPr lang="ru-RU" sz="2000" dirty="0" err="1"/>
              <a:t>інформаційно-просвітницької</a:t>
            </a:r>
            <a:r>
              <a:rPr lang="ru-RU" sz="2000" dirty="0"/>
              <a:t> </a:t>
            </a:r>
            <a:r>
              <a:rPr lang="ru-RU" sz="2000" dirty="0" err="1"/>
              <a:t>роботи</a:t>
            </a:r>
            <a:r>
              <a:rPr lang="ru-RU" sz="2000" dirty="0"/>
              <a:t> у </a:t>
            </a:r>
            <a:r>
              <a:rPr lang="ru-RU" sz="2000" dirty="0" err="1"/>
              <a:t>сфері</a:t>
            </a:r>
            <a:r>
              <a:rPr lang="ru-RU" sz="2000" dirty="0"/>
              <a:t> </a:t>
            </a:r>
            <a:r>
              <a:rPr lang="ru-RU" sz="2000" dirty="0" err="1" smtClean="0"/>
              <a:t>національно</a:t>
            </a:r>
            <a:r>
              <a:rPr lang="ru-RU" sz="2000" dirty="0" smtClean="0"/>
              <a:t>- </a:t>
            </a:r>
            <a:r>
              <a:rPr lang="ru-RU" sz="2000" dirty="0" err="1" smtClean="0"/>
              <a:t>патріотичного</a:t>
            </a:r>
            <a:r>
              <a:rPr lang="ru-RU" sz="2000" dirty="0" smtClean="0"/>
              <a:t> </a:t>
            </a:r>
            <a:r>
              <a:rPr lang="ru-RU" sz="2000" dirty="0" err="1"/>
              <a:t>виховання</a:t>
            </a:r>
            <a:r>
              <a:rPr lang="ru-RU" sz="2000" dirty="0"/>
              <a:t>;</a:t>
            </a:r>
          </a:p>
          <a:p>
            <a:pPr>
              <a:lnSpc>
                <a:spcPct val="150000"/>
              </a:lnSpc>
            </a:pPr>
            <a:r>
              <a:rPr lang="ru-RU" sz="2000" dirty="0" smtClean="0"/>
              <a:t>- </a:t>
            </a:r>
            <a:r>
              <a:rPr lang="ru-RU" sz="2000" dirty="0" err="1" smtClean="0"/>
              <a:t>розвитку</a:t>
            </a:r>
            <a:r>
              <a:rPr lang="ru-RU" sz="2000" dirty="0" smtClean="0"/>
              <a:t> </a:t>
            </a:r>
            <a:r>
              <a:rPr lang="ru-RU" sz="2000" dirty="0" err="1"/>
              <a:t>військово-патріотичного</a:t>
            </a:r>
            <a:r>
              <a:rPr lang="ru-RU" sz="2000" dirty="0"/>
              <a:t> </a:t>
            </a:r>
            <a:r>
              <a:rPr lang="ru-RU" sz="2000" dirty="0" err="1"/>
              <a:t>виховання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614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H="1">
            <a:off x="8830485" y="0"/>
            <a:ext cx="3361513" cy="686590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0359" y="259152"/>
            <a:ext cx="832485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/>
              <a:t> </a:t>
            </a:r>
            <a:r>
              <a:rPr lang="uk-UA" sz="2800" dirty="0" smtClean="0"/>
              <a:t>Уроки </a:t>
            </a:r>
            <a:r>
              <a:rPr lang="uk-UA" sz="2800" dirty="0"/>
              <a:t>малювання на </a:t>
            </a:r>
            <a:r>
              <a:rPr lang="uk-UA" sz="2800" dirty="0" smtClean="0"/>
              <a:t>теми, які висвітлюють історію, побут, звичаї та обряди українського народу: </a:t>
            </a:r>
          </a:p>
          <a:p>
            <a:endParaRPr lang="uk-UA" sz="2800" dirty="0" smtClean="0"/>
          </a:p>
          <a:p>
            <a:pPr marL="514350" indent="-514350">
              <a:buAutoNum type="arabicPeriod"/>
            </a:pPr>
            <a:r>
              <a:rPr lang="uk-UA" sz="2800" dirty="0" smtClean="0"/>
              <a:t>уроки </a:t>
            </a:r>
            <a:r>
              <a:rPr lang="uk-UA" sz="2800" dirty="0"/>
              <a:t>декоративно - прикладного </a:t>
            </a:r>
            <a:r>
              <a:rPr lang="uk-UA" sz="2800" dirty="0" smtClean="0"/>
              <a:t>мистецтва;</a:t>
            </a:r>
          </a:p>
          <a:p>
            <a:pPr marL="514350" indent="-514350">
              <a:buAutoNum type="arabicPeriod"/>
            </a:pPr>
            <a:r>
              <a:rPr lang="uk-UA" sz="2800" dirty="0" smtClean="0"/>
              <a:t>уроки </a:t>
            </a:r>
            <a:r>
              <a:rPr lang="uk-UA" sz="2800" dirty="0"/>
              <a:t>малювання пейзажів рідного </a:t>
            </a:r>
            <a:r>
              <a:rPr lang="uk-UA" sz="2800" dirty="0" smtClean="0"/>
              <a:t>краю;</a:t>
            </a:r>
          </a:p>
          <a:p>
            <a:pPr marL="514350" indent="-514350">
              <a:buAutoNum type="arabicPeriod" startAt="3"/>
            </a:pPr>
            <a:r>
              <a:rPr lang="uk-UA" sz="2800" dirty="0" smtClean="0"/>
              <a:t>уроки з тематики календарно – обрядових свят;</a:t>
            </a:r>
          </a:p>
          <a:p>
            <a:pPr marL="514350" indent="-514350">
              <a:buAutoNum type="arabicPeriod" startAt="4"/>
            </a:pPr>
            <a:r>
              <a:rPr lang="uk-UA" sz="2800" dirty="0" smtClean="0"/>
              <a:t>портрети </a:t>
            </a:r>
            <a:r>
              <a:rPr lang="uk-UA" sz="2800" dirty="0"/>
              <a:t>українських </a:t>
            </a:r>
            <a:r>
              <a:rPr lang="uk-UA" sz="2800" dirty="0" smtClean="0"/>
              <a:t>діячів;</a:t>
            </a:r>
          </a:p>
          <a:p>
            <a:pPr marL="514350" indent="-514350">
              <a:buAutoNum type="arabicPeriod" startAt="4"/>
            </a:pPr>
            <a:r>
              <a:rPr lang="uk-UA" sz="2800" dirty="0" smtClean="0"/>
              <a:t>малюнки для ЗСУ;</a:t>
            </a:r>
          </a:p>
          <a:p>
            <a:pPr marL="514350" indent="-514350">
              <a:buFontTx/>
              <a:buAutoNum type="arabicPeriod" startAt="4"/>
            </a:pPr>
            <a:r>
              <a:rPr lang="uk-UA" sz="2800" dirty="0" smtClean="0"/>
              <a:t>використання репродукцій </a:t>
            </a:r>
            <a:r>
              <a:rPr lang="uk-UA" sz="2800" dirty="0"/>
              <a:t>творів українських художників</a:t>
            </a:r>
            <a:r>
              <a:rPr lang="uk-UA" sz="2800" dirty="0" smtClean="0"/>
              <a:t>.</a:t>
            </a:r>
          </a:p>
          <a:p>
            <a:endParaRPr lang="uk-UA" sz="2800" dirty="0"/>
          </a:p>
          <a:p>
            <a:r>
              <a:rPr lang="uk-UA" sz="2800" i="1" dirty="0" smtClean="0"/>
              <a:t>Завдання </a:t>
            </a:r>
            <a:r>
              <a:rPr lang="uk-UA" sz="2800" i="1" dirty="0"/>
              <a:t>- викликати в дітей інтерес до </a:t>
            </a:r>
            <a:r>
              <a:rPr lang="uk-UA" sz="2800" i="1" dirty="0" smtClean="0"/>
              <a:t>країни, розуміючи, </a:t>
            </a:r>
            <a:r>
              <a:rPr lang="uk-UA" sz="2800" i="1" dirty="0"/>
              <a:t>що вони є частиною багатої та міцної країни</a:t>
            </a:r>
            <a:r>
              <a:rPr lang="uk-UA" sz="2800" i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763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885" y="482980"/>
            <a:ext cx="8706679" cy="708299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latin typeface="Arial Black" panose="020B0A04020102020204" pitchFamily="34" charset="0"/>
              </a:rPr>
              <a:t>Види </a:t>
            </a:r>
            <a:r>
              <a:rPr lang="ru-RU" sz="3200" dirty="0"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atin typeface="Arial Black" panose="020B0A04020102020204" pitchFamily="34" charset="0"/>
              </a:rPr>
              <a:t>інноваційних</a:t>
            </a:r>
            <a:r>
              <a:rPr lang="ru-RU" sz="3200" dirty="0"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atin typeface="Arial Black" panose="020B0A04020102020204" pitchFamily="34" charset="0"/>
              </a:rPr>
              <a:t>технологій</a:t>
            </a:r>
            <a:r>
              <a:rPr lang="ru-RU" sz="3200" dirty="0">
                <a:latin typeface="Arial Black" panose="020B0A04020102020204" pitchFamily="34" charset="0"/>
              </a:rPr>
              <a:t>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9884" y="1588545"/>
            <a:ext cx="822960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ru-RU" sz="28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Технологія</a:t>
            </a: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розвитку</a:t>
            </a: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критичного </a:t>
            </a:r>
            <a:r>
              <a:rPr lang="ru-RU" sz="28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мислення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9884" y="2289370"/>
            <a:ext cx="822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Технологія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інтерактивного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9884" y="2960060"/>
            <a:ext cx="822960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sz="28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Ігрові</a:t>
            </a: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технології</a:t>
            </a: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навчання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9884" y="3629788"/>
            <a:ext cx="846151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ru-RU" sz="28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Технологія</a:t>
            </a: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особистісно</a:t>
            </a: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ru-RU" sz="28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орієнтованого</a:t>
            </a: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навчання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9884" y="4330614"/>
            <a:ext cx="846151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ru-RU" sz="28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Проєктна</a:t>
            </a: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робота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9884" y="5000342"/>
            <a:ext cx="846151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6. </a:t>
            </a:r>
            <a:r>
              <a:rPr lang="ru-RU" sz="28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Технологія</a:t>
            </a: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проблемного </a:t>
            </a:r>
            <a:r>
              <a:rPr lang="ru-RU" sz="28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навчання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9884" y="5670070"/>
            <a:ext cx="846151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7. </a:t>
            </a:r>
            <a:r>
              <a:rPr lang="ru-RU" sz="28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Інформаційно</a:t>
            </a: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sz="28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комунікаційні</a:t>
            </a: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технології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H="1">
            <a:off x="8830485" y="0"/>
            <a:ext cx="3361513" cy="686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3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" r="75972"/>
          <a:stretch/>
        </p:blipFill>
        <p:spPr>
          <a:xfrm>
            <a:off x="10498347" y="-8784"/>
            <a:ext cx="1693653" cy="6884829"/>
          </a:xfrm>
          <a:prstGeom prst="rect">
            <a:avLst/>
          </a:prstGeom>
        </p:spPr>
      </p:pic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5" t="16852" r="15312" b="23803"/>
          <a:stretch/>
        </p:blipFill>
        <p:spPr bwMode="auto">
          <a:xfrm>
            <a:off x="171450" y="0"/>
            <a:ext cx="4297441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838700" y="4309735"/>
            <a:ext cx="5943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За нашу </a:t>
            </a:r>
            <a:r>
              <a:rPr lang="ru-RU" sz="3200" dirty="0" err="1"/>
              <a:t>рідну</a:t>
            </a:r>
            <a:r>
              <a:rPr lang="ru-RU" sz="3200" dirty="0"/>
              <a:t> </a:t>
            </a:r>
            <a:r>
              <a:rPr lang="ru-RU" sz="3200" dirty="0" err="1"/>
              <a:t>Україну</a:t>
            </a:r>
            <a:r>
              <a:rPr lang="ru-RU" sz="3200" dirty="0"/>
              <a:t>,</a:t>
            </a:r>
            <a:br>
              <a:rPr lang="ru-RU" sz="3200" dirty="0"/>
            </a:b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зберегли</a:t>
            </a:r>
            <a:r>
              <a:rPr lang="ru-RU" sz="3200" dirty="0"/>
              <a:t> за </a:t>
            </a:r>
            <a:r>
              <a:rPr lang="ru-RU" sz="3200" dirty="0" err="1"/>
              <a:t>всі</a:t>
            </a:r>
            <a:r>
              <a:rPr lang="ru-RU" sz="3200" dirty="0"/>
              <a:t> </a:t>
            </a:r>
            <a:r>
              <a:rPr lang="ru-RU" sz="3200" dirty="0" err="1"/>
              <a:t>віки</a:t>
            </a:r>
            <a:r>
              <a:rPr lang="ru-RU" sz="3200" dirty="0"/>
              <a:t> –</a:t>
            </a:r>
            <a:br>
              <a:rPr lang="ru-RU" sz="3200" dirty="0"/>
            </a:br>
            <a:r>
              <a:rPr lang="ru-RU" sz="3200" dirty="0" err="1"/>
              <a:t>Низький</a:t>
            </a:r>
            <a:r>
              <a:rPr lang="ru-RU" sz="3200" dirty="0"/>
              <a:t> </a:t>
            </a:r>
            <a:r>
              <a:rPr lang="ru-RU" sz="3200" dirty="0" err="1"/>
              <a:t>уклін</a:t>
            </a:r>
            <a:r>
              <a:rPr lang="ru-RU" sz="3200" dirty="0"/>
              <a:t> і </a:t>
            </a:r>
            <a:r>
              <a:rPr lang="ru-RU" sz="3200" dirty="0" err="1"/>
              <a:t>тричі</a:t>
            </a:r>
            <a:r>
              <a:rPr lang="ru-RU" sz="3200" dirty="0"/>
              <a:t> “СЛАВА!”</a:t>
            </a:r>
            <a:br>
              <a:rPr lang="ru-RU" sz="3200" dirty="0"/>
            </a:br>
            <a:r>
              <a:rPr lang="ru-RU" sz="3200" dirty="0" err="1"/>
              <a:t>Українські</a:t>
            </a:r>
            <a:r>
              <a:rPr lang="ru-RU" sz="3200" dirty="0"/>
              <a:t> </a:t>
            </a:r>
            <a:r>
              <a:rPr lang="ru-RU" sz="3200" dirty="0" err="1"/>
              <a:t>захисники</a:t>
            </a:r>
            <a:r>
              <a:rPr lang="ru-RU" sz="3200" dirty="0"/>
              <a:t>!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125281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" r="75972"/>
          <a:stretch/>
        </p:blipFill>
        <p:spPr>
          <a:xfrm>
            <a:off x="10498347" y="-8784"/>
            <a:ext cx="1693653" cy="688482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543550" y="194935"/>
            <a:ext cx="502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hlinkClick r:id="rId3"/>
              </a:rPr>
              <a:t>https</a:t>
            </a:r>
            <a:r>
              <a:rPr lang="en-US" sz="3200" dirty="0">
                <a:hlinkClick r:id="rId3"/>
              </a:rPr>
              <a:t>://beta.dreamstudio.ai</a:t>
            </a:r>
            <a:r>
              <a:rPr lang="en-US" sz="3200" dirty="0" smtClean="0">
                <a:hlinkClick r:id="rId3"/>
              </a:rPr>
              <a:t>/</a:t>
            </a:r>
            <a:r>
              <a:rPr lang="uk-UA" sz="3200" dirty="0" smtClean="0"/>
              <a:t> </a:t>
            </a:r>
            <a:endParaRPr lang="uk-UA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4117" y="1741543"/>
            <a:ext cx="84010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3200" dirty="0" smtClean="0"/>
              <a:t>- РОЗВИТОК КРИТИЧНОГО МИСЛЕННЯ</a:t>
            </a:r>
          </a:p>
          <a:p>
            <a:pPr>
              <a:lnSpc>
                <a:spcPct val="200000"/>
              </a:lnSpc>
            </a:pPr>
            <a:r>
              <a:rPr lang="uk-UA" sz="3200" dirty="0" smtClean="0"/>
              <a:t>- КОМУНІКАЦІЯ</a:t>
            </a:r>
            <a:endParaRPr lang="ru-RU" sz="3200" dirty="0" smtClean="0"/>
          </a:p>
          <a:p>
            <a:pPr>
              <a:lnSpc>
                <a:spcPct val="200000"/>
              </a:lnSpc>
            </a:pPr>
            <a:r>
              <a:rPr lang="ru-RU" sz="3200" dirty="0" smtClean="0"/>
              <a:t>- ІНТЕГРАЦІЯ З ІНШИМИ ПРЕДМЕТАМИ</a:t>
            </a:r>
            <a:endParaRPr lang="uk-UA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23887" y="6164818"/>
            <a:ext cx="8354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Приклад запиту листівки для ЗСУ      </a:t>
            </a:r>
            <a:r>
              <a:rPr lang="en-US" dirty="0" smtClean="0"/>
              <a:t>POSTCARD </a:t>
            </a:r>
            <a:r>
              <a:rPr lang="en-US" dirty="0"/>
              <a:t>FOR THE ARMED FORCES OF UKRAINE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854117" y="194935"/>
            <a:ext cx="32640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/>
              <a:t>DreamStudio</a:t>
            </a:r>
            <a:endParaRPr lang="uk-UA" sz="4400" b="1" dirty="0"/>
          </a:p>
        </p:txBody>
      </p:sp>
    </p:spTree>
    <p:extLst>
      <p:ext uri="{BB962C8B-B14F-4D97-AF65-F5344CB8AC3E}">
        <p14:creationId xmlns:p14="http://schemas.microsoft.com/office/powerpoint/2010/main" val="100033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" r="75972"/>
          <a:stretch/>
        </p:blipFill>
        <p:spPr>
          <a:xfrm>
            <a:off x="10498347" y="-8784"/>
            <a:ext cx="1693653" cy="688482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811274" y="1112371"/>
            <a:ext cx="502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hlinkClick r:id="rId3"/>
              </a:rPr>
              <a:t>https</a:t>
            </a:r>
            <a:r>
              <a:rPr lang="en-US" sz="3200" dirty="0">
                <a:hlinkClick r:id="rId3"/>
              </a:rPr>
              <a:t>://</a:t>
            </a:r>
            <a:r>
              <a:rPr lang="en-US" sz="3200" dirty="0" smtClean="0">
                <a:hlinkClick r:id="rId3"/>
              </a:rPr>
              <a:t>app.genial.ly</a:t>
            </a:r>
            <a:r>
              <a:rPr lang="en-US" sz="3200" dirty="0" smtClean="0"/>
              <a:t>  </a:t>
            </a:r>
            <a:endParaRPr lang="uk-UA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404415" y="194832"/>
            <a:ext cx="22653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/>
              <a:t>Genially</a:t>
            </a:r>
            <a:endParaRPr lang="uk-UA" sz="4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05043" y="5799772"/>
            <a:ext cx="6077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  https</a:t>
            </a:r>
            <a:r>
              <a:rPr lang="en-US" dirty="0">
                <a:hlinkClick r:id="rId4"/>
              </a:rPr>
              <a:t>://myhandmade.com.ua/yak-namalyuvaty-zamok-poetapno-krasyvyj-malyunok-olivtsem-spravzhnogo-zamku/4</a:t>
            </a:r>
            <a:r>
              <a:rPr lang="en-US" dirty="0" smtClean="0">
                <a:hlinkClick r:id="rId4"/>
              </a:rPr>
              <a:t>/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12039" y="5149334"/>
            <a:ext cx="5441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app.genial.ly/editor/65b16f280c835f00145ff346</a:t>
            </a:r>
            <a:r>
              <a:rPr lang="en-US" dirty="0" smtClean="0"/>
              <a:t> </a:t>
            </a:r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54116" y="2331720"/>
            <a:ext cx="88156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uk-UA" sz="3200" dirty="0" smtClean="0"/>
              <a:t>презентації поетапних малюнків </a:t>
            </a:r>
            <a:r>
              <a:rPr lang="uk-UA" sz="3200" dirty="0" err="1" smtClean="0"/>
              <a:t>онлайн</a:t>
            </a:r>
            <a:r>
              <a:rPr lang="uk-UA" sz="3200" dirty="0" smtClean="0"/>
              <a:t>;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uk-UA" sz="3200" dirty="0" smtClean="0"/>
              <a:t>ігри, вікторини та </a:t>
            </a:r>
            <a:r>
              <a:rPr lang="uk-UA" sz="3200" dirty="0" err="1" smtClean="0"/>
              <a:t>квести</a:t>
            </a:r>
            <a:r>
              <a:rPr lang="uk-UA" sz="3200" dirty="0" smtClean="0"/>
              <a:t>;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uk-UA" sz="3200" dirty="0" smtClean="0"/>
              <a:t>створення власного </a:t>
            </a:r>
            <a:r>
              <a:rPr lang="uk-UA" sz="3200" dirty="0" err="1" smtClean="0"/>
              <a:t>портфоліо</a:t>
            </a:r>
            <a:r>
              <a:rPr lang="uk-UA" sz="3200" dirty="0" smtClean="0"/>
              <a:t> робіт учнів;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9" t="29973" r="41166" b="29471"/>
          <a:stretch/>
        </p:blipFill>
        <p:spPr bwMode="auto">
          <a:xfrm>
            <a:off x="854116" y="221105"/>
            <a:ext cx="4307495" cy="236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71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673</TotalTime>
  <Words>250</Words>
  <Application>Microsoft Office PowerPoint</Application>
  <PresentationFormat>Широкоэкранный</PresentationFormat>
  <Paragraphs>57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Century Schoolbook</vt:lpstr>
      <vt:lpstr>Times New Roman</vt:lpstr>
      <vt:lpstr>Тема Office</vt:lpstr>
      <vt:lpstr>Презентация PowerPoint</vt:lpstr>
      <vt:lpstr>В Україні малюю пейзажі, бо страшенно люблю цю землю. Я в жодній країні не намалював пейзажу – ні австралійського, ні американського, ні голландського .  Іван Марчук</vt:lpstr>
      <vt:lpstr>Формування національної свідомості на уроках образотворчого мистецтва</vt:lpstr>
      <vt:lpstr>Презентация PowerPoint</vt:lpstr>
      <vt:lpstr>Презентация PowerPoint</vt:lpstr>
      <vt:lpstr>Види  інноваційних технологій: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ПОСИЛАННЯ НА ВИКОРИСТАНІ ДЖЕРЕЛА 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Інноваційні технології для стимулювання розвитку інтелектуального та творчого потенціалу</dc:title>
  <dc:creator>User</dc:creator>
  <cp:lastModifiedBy>User</cp:lastModifiedBy>
  <cp:revision>60</cp:revision>
  <dcterms:created xsi:type="dcterms:W3CDTF">2024-01-03T12:38:45Z</dcterms:created>
  <dcterms:modified xsi:type="dcterms:W3CDTF">2024-01-30T10:16:55Z</dcterms:modified>
</cp:coreProperties>
</file>